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8" r:id="rId1"/>
  </p:sldMasterIdLst>
  <p:sldIdLst>
    <p:sldId id="256" r:id="rId2"/>
    <p:sldId id="257" r:id="rId3"/>
    <p:sldId id="258" r:id="rId4"/>
    <p:sldId id="259" r:id="rId5"/>
    <p:sldId id="262" r:id="rId6"/>
    <p:sldId id="263" r:id="rId7"/>
    <p:sldId id="264"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5827"/>
  </p:normalViewPr>
  <p:slideViewPr>
    <p:cSldViewPr snapToGrid="0" snapToObjects="1">
      <p:cViewPr varScale="1">
        <p:scale>
          <a:sx n="111" d="100"/>
          <a:sy n="111" d="100"/>
        </p:scale>
        <p:origin x="63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GB"/>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88D38747-4367-4BD2-8D51-C97E202738E2}" type="datetime1">
              <a:rPr lang="en-US" smtClean="0"/>
              <a:t>12/11/19</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054982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GB"/>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12/11/19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219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GB"/>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CAE507A8-A5CF-4D38-AB86-7EDDA87A85D4}" type="datetime1">
              <a:rPr lang="en-US" smtClean="0"/>
              <a:t>12/11/19</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088698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GB"/>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BDFCD27C-8599-43EF-BA1D-14DDC1946E06}" type="datetime1">
              <a:rPr lang="en-US" smtClean="0"/>
              <a:t>12/11/19</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4639154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GB"/>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49343D99-809A-49C0-96E5-4250D0B498EE}" type="datetime1">
              <a:rPr lang="en-US" smtClean="0"/>
              <a:t>12/11/19</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7806687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12/11/19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81352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E68812DA-F765-4142-A6A3-A8ED7235E082}" type="datetime1">
              <a:rPr lang="en-US" smtClean="0"/>
              <a:t>12/11/19</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07436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GB"/>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12/11/19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7486182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GB"/>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9EA15526-7079-4B7B-987C-1B5FAE11A0FF}" type="datetime1">
              <a:rPr lang="en-US" smtClean="0"/>
              <a:t>12/11/19</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78133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12/11/19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78071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8452596F-08A7-4B70-989A-F2B1CF31E66B}" type="datetime1">
              <a:rPr lang="en-US" smtClean="0"/>
              <a:t>12/11/19</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83122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073ED0CC-082F-4160-86E5-0D6041F12778}" type="datetime1">
              <a:rPr lang="en-US" smtClean="0"/>
              <a:t>12/11/19</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548027338"/>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hf sldNum="0" hdr="0" ftr="0" dt="0"/>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 name="Rectangle 63">
            <a:extLst>
              <a:ext uri="{FF2B5EF4-FFF2-40B4-BE49-F238E27FC236}">
                <a16:creationId xmlns:a16="http://schemas.microsoft.com/office/drawing/2014/main" id="{B7FF52F0-41C1-43AB-A827-85DF6A06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3" name="Group 65">
            <a:extLst>
              <a:ext uri="{FF2B5EF4-FFF2-40B4-BE49-F238E27FC236}">
                <a16:creationId xmlns:a16="http://schemas.microsoft.com/office/drawing/2014/main" id="{6C144995-155B-424A-B9F4-F22B71B70C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67" name="Freeform 5">
              <a:extLst>
                <a:ext uri="{FF2B5EF4-FFF2-40B4-BE49-F238E27FC236}">
                  <a16:creationId xmlns:a16="http://schemas.microsoft.com/office/drawing/2014/main" id="{8209302C-6060-4E33-B0FF-231E14ABE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8" name="Freeform 6">
              <a:extLst>
                <a:ext uri="{FF2B5EF4-FFF2-40B4-BE49-F238E27FC236}">
                  <a16:creationId xmlns:a16="http://schemas.microsoft.com/office/drawing/2014/main" id="{1B7CFB76-EC56-4AEC-9C98-2E090DE43F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9" name="Freeform 7">
              <a:extLst>
                <a:ext uri="{FF2B5EF4-FFF2-40B4-BE49-F238E27FC236}">
                  <a16:creationId xmlns:a16="http://schemas.microsoft.com/office/drawing/2014/main" id="{B477DDB4-CCA0-4087-A6A1-A2AAE5021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0" name="Freeform 8">
              <a:extLst>
                <a:ext uri="{FF2B5EF4-FFF2-40B4-BE49-F238E27FC236}">
                  <a16:creationId xmlns:a16="http://schemas.microsoft.com/office/drawing/2014/main" id="{D6D89F34-3A58-4580-BD09-33277B5DE2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 name="Freeform 9">
              <a:extLst>
                <a:ext uri="{FF2B5EF4-FFF2-40B4-BE49-F238E27FC236}">
                  <a16:creationId xmlns:a16="http://schemas.microsoft.com/office/drawing/2014/main" id="{B2323A6B-B80D-43C6-9C79-8A543993B5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2" name="Freeform 10">
              <a:extLst>
                <a:ext uri="{FF2B5EF4-FFF2-40B4-BE49-F238E27FC236}">
                  <a16:creationId xmlns:a16="http://schemas.microsoft.com/office/drawing/2014/main" id="{34BF7A9F-A77E-438F-B3C2-963039783E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3" name="Freeform 11">
              <a:extLst>
                <a:ext uri="{FF2B5EF4-FFF2-40B4-BE49-F238E27FC236}">
                  <a16:creationId xmlns:a16="http://schemas.microsoft.com/office/drawing/2014/main" id="{F5EE77F3-F65B-4C01-91EB-3F45576BFA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4" name="Freeform 12">
              <a:extLst>
                <a:ext uri="{FF2B5EF4-FFF2-40B4-BE49-F238E27FC236}">
                  <a16:creationId xmlns:a16="http://schemas.microsoft.com/office/drawing/2014/main" id="{E2A55C6C-6A64-4546-AA40-F2343C11F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5" name="Freeform 13">
              <a:extLst>
                <a:ext uri="{FF2B5EF4-FFF2-40B4-BE49-F238E27FC236}">
                  <a16:creationId xmlns:a16="http://schemas.microsoft.com/office/drawing/2014/main" id="{BBF96922-FB36-4155-A363-5AB6E60F03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6" name="Freeform 14">
              <a:extLst>
                <a:ext uri="{FF2B5EF4-FFF2-40B4-BE49-F238E27FC236}">
                  <a16:creationId xmlns:a16="http://schemas.microsoft.com/office/drawing/2014/main" id="{5BB8D0CC-3FD6-4257-9B8E-8F6B35BAAF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7" name="Freeform 15">
              <a:extLst>
                <a:ext uri="{FF2B5EF4-FFF2-40B4-BE49-F238E27FC236}">
                  <a16:creationId xmlns:a16="http://schemas.microsoft.com/office/drawing/2014/main" id="{59C16BD8-BDED-4F47-9EF4-B9F466D90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8" name="Freeform 16">
              <a:extLst>
                <a:ext uri="{FF2B5EF4-FFF2-40B4-BE49-F238E27FC236}">
                  <a16:creationId xmlns:a16="http://schemas.microsoft.com/office/drawing/2014/main" id="{687913F5-87F7-499B-9C9A-DB7687145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9" name="Freeform 17">
              <a:extLst>
                <a:ext uri="{FF2B5EF4-FFF2-40B4-BE49-F238E27FC236}">
                  <a16:creationId xmlns:a16="http://schemas.microsoft.com/office/drawing/2014/main" id="{C1FC0B82-88DF-42A3-9041-1037C9A76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18">
              <a:extLst>
                <a:ext uri="{FF2B5EF4-FFF2-40B4-BE49-F238E27FC236}">
                  <a16:creationId xmlns:a16="http://schemas.microsoft.com/office/drawing/2014/main" id="{1C083223-5759-48E1-B3AE-ADF4C165B0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19">
              <a:extLst>
                <a:ext uri="{FF2B5EF4-FFF2-40B4-BE49-F238E27FC236}">
                  <a16:creationId xmlns:a16="http://schemas.microsoft.com/office/drawing/2014/main" id="{A283EA1D-83E3-4469-A48F-58ECE187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20">
              <a:extLst>
                <a:ext uri="{FF2B5EF4-FFF2-40B4-BE49-F238E27FC236}">
                  <a16:creationId xmlns:a16="http://schemas.microsoft.com/office/drawing/2014/main" id="{9C827C81-2FCC-48CE-947D-120E6924BE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21">
              <a:extLst>
                <a:ext uri="{FF2B5EF4-FFF2-40B4-BE49-F238E27FC236}">
                  <a16:creationId xmlns:a16="http://schemas.microsoft.com/office/drawing/2014/main" id="{FDB65A24-1E0B-4AEF-8973-DCD5417FB7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22">
              <a:extLst>
                <a:ext uri="{FF2B5EF4-FFF2-40B4-BE49-F238E27FC236}">
                  <a16:creationId xmlns:a16="http://schemas.microsoft.com/office/drawing/2014/main" id="{FD07639F-33B8-42B0-8353-70EFD44BA1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23">
              <a:extLst>
                <a:ext uri="{FF2B5EF4-FFF2-40B4-BE49-F238E27FC236}">
                  <a16:creationId xmlns:a16="http://schemas.microsoft.com/office/drawing/2014/main" id="{4C2C74EF-6FD2-4E2D-84EA-33191D52C0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104" name="Rectangle 86">
            <a:extLst>
              <a:ext uri="{FF2B5EF4-FFF2-40B4-BE49-F238E27FC236}">
                <a16:creationId xmlns:a16="http://schemas.microsoft.com/office/drawing/2014/main" id="{49DB63B5-3AC2-4401-94EF-046358A66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608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1DE4C0-5C2B-0C41-B76A-13F40609B5B2}"/>
              </a:ext>
            </a:extLst>
          </p:cNvPr>
          <p:cNvSpPr>
            <a:spLocks noGrp="1"/>
          </p:cNvSpPr>
          <p:nvPr>
            <p:ph type="ctrTitle"/>
          </p:nvPr>
        </p:nvSpPr>
        <p:spPr>
          <a:xfrm>
            <a:off x="1759236" y="1326996"/>
            <a:ext cx="8679915" cy="2965254"/>
          </a:xfrm>
        </p:spPr>
        <p:txBody>
          <a:bodyPr anchor="ctr">
            <a:normAutofit fontScale="90000"/>
          </a:bodyPr>
          <a:lstStyle/>
          <a:p>
            <a:r>
              <a:rPr lang="en-US" sz="7200" dirty="0">
                <a:solidFill>
                  <a:schemeClr val="tx1">
                    <a:lumMod val="95000"/>
                    <a:lumOff val="5000"/>
                  </a:schemeClr>
                </a:solidFill>
              </a:rPr>
              <a:t>Critical reflection on how my understanding of Parental </a:t>
            </a:r>
            <a:r>
              <a:rPr lang="en-US" sz="7200" dirty="0">
                <a:solidFill>
                  <a:schemeClr val="tx1"/>
                </a:solidFill>
              </a:rPr>
              <a:t>Leave Policies</a:t>
            </a:r>
          </a:p>
        </p:txBody>
      </p:sp>
      <p:sp>
        <p:nvSpPr>
          <p:cNvPr id="89" name="Isosceles Triangle 88">
            <a:extLst>
              <a:ext uri="{FF2B5EF4-FFF2-40B4-BE49-F238E27FC236}">
                <a16:creationId xmlns:a16="http://schemas.microsoft.com/office/drawing/2014/main" id="{5BF7DBAF-F0AA-4410-8A08-2579C8508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892384" y="4560849"/>
            <a:ext cx="407233" cy="35106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1524968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5E1AC81-83F2-45A8-9054-15570F4E25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B15AA7C5-9BFE-4B90-A119-467AFACE9E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944AB87D-35AF-4719-9940-5822E77023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E8B33BE3-7890-4628-9322-7EFBA3375B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01AD3ECF-519E-45E2-99DA-F5C1B5071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C050E700-0FF1-4D25-B54C-84BA04FCD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 name="Freeform 10">
              <a:extLst>
                <a:ext uri="{FF2B5EF4-FFF2-40B4-BE49-F238E27FC236}">
                  <a16:creationId xmlns:a16="http://schemas.microsoft.com/office/drawing/2014/main" id="{720D9C11-F5C9-41B0-B2F2-EE20BC3D0C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 name="Freeform 11">
              <a:extLst>
                <a:ext uri="{FF2B5EF4-FFF2-40B4-BE49-F238E27FC236}">
                  <a16:creationId xmlns:a16="http://schemas.microsoft.com/office/drawing/2014/main" id="{623A9DA0-857E-4CDE-80EA-F30F1CE55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 name="Freeform 12">
              <a:extLst>
                <a:ext uri="{FF2B5EF4-FFF2-40B4-BE49-F238E27FC236}">
                  <a16:creationId xmlns:a16="http://schemas.microsoft.com/office/drawing/2014/main" id="{C48B8F4C-2C83-46F6-AFCD-58166AEB18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13">
              <a:extLst>
                <a:ext uri="{FF2B5EF4-FFF2-40B4-BE49-F238E27FC236}">
                  <a16:creationId xmlns:a16="http://schemas.microsoft.com/office/drawing/2014/main" id="{234C3795-C44D-41A7-A8F6-891387A66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91CC36F4-5DFA-4954-B354-97B180E98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7" name="Freeform 15">
              <a:extLst>
                <a:ext uri="{FF2B5EF4-FFF2-40B4-BE49-F238E27FC236}">
                  <a16:creationId xmlns:a16="http://schemas.microsoft.com/office/drawing/2014/main" id="{7087A08E-C024-457D-8F99-1F340CED61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61CFBC61-7F57-45D7-860E-BF51B0EDA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17">
              <a:extLst>
                <a:ext uri="{FF2B5EF4-FFF2-40B4-BE49-F238E27FC236}">
                  <a16:creationId xmlns:a16="http://schemas.microsoft.com/office/drawing/2014/main" id="{2591C3DB-4880-431E-BC3D-37F1378AC5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79557EFE-4199-4E24-8A13-1B9CC1715A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0B965615-6052-4907-A136-9CAD14604C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F788FFC4-205D-47C1-91E7-DD1A52E0A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60" name="Freeform 21">
              <a:extLst>
                <a:ext uri="{FF2B5EF4-FFF2-40B4-BE49-F238E27FC236}">
                  <a16:creationId xmlns:a16="http://schemas.microsoft.com/office/drawing/2014/main" id="{462FADD6-C927-46ED-A6E6-273B35C2F1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AF64005E-134D-4444-9425-FB1C188985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E2565CA7-A8CB-463D-8D25-4F41235BC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41ABBFC0-4EEA-4634-A73B-945729D6B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E422F11F-726A-4A93-9D1B-B1400B061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FBF129BC-EA9E-4D20-898B-399F7727DFB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CFF42BAE-3249-46C8-9108-A83C87206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5" name="Isosceles Triangle 22">
              <a:extLst>
                <a:ext uri="{FF2B5EF4-FFF2-40B4-BE49-F238E27FC236}">
                  <a16:creationId xmlns:a16="http://schemas.microsoft.com/office/drawing/2014/main" id="{4DDE2BA8-4174-4A99-BB09-0BA28F2685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4A893933-F7DD-4DA6-85C7-4CFF58741E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8" name="Rectangle 37">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3061"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0" name="Group 39">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41"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2"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0"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1"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2"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3"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9"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61" name="Freeform: Shape 60">
            <a:extLst>
              <a:ext uri="{FF2B5EF4-FFF2-40B4-BE49-F238E27FC236}">
                <a16:creationId xmlns:a16="http://schemas.microsoft.com/office/drawing/2014/main" id="{B3D296CC-CA82-4C71-A176-6A9FECDB8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075000"/>
          </a:xfrm>
          <a:custGeom>
            <a:avLst/>
            <a:gdLst>
              <a:gd name="connsiteX0" fmla="*/ 0 w 12192000"/>
              <a:gd name="connsiteY0" fmla="*/ 0 h 2075000"/>
              <a:gd name="connsiteX1" fmla="*/ 12192000 w 12192000"/>
              <a:gd name="connsiteY1" fmla="*/ 0 h 2075000"/>
              <a:gd name="connsiteX2" fmla="*/ 12192000 w 12192000"/>
              <a:gd name="connsiteY2" fmla="*/ 558112 h 2075000"/>
              <a:gd name="connsiteX3" fmla="*/ 12192000 w 12192000"/>
              <a:gd name="connsiteY3" fmla="*/ 750237 h 2075000"/>
              <a:gd name="connsiteX4" fmla="*/ 12192000 w 12192000"/>
              <a:gd name="connsiteY4" fmla="*/ 1726055 h 2075000"/>
              <a:gd name="connsiteX5" fmla="*/ 12113803 w 12192000"/>
              <a:gd name="connsiteY5" fmla="*/ 1734338 h 2075000"/>
              <a:gd name="connsiteX6" fmla="*/ 6753597 w 12192000"/>
              <a:gd name="connsiteY6" fmla="*/ 2057895 h 2075000"/>
              <a:gd name="connsiteX7" fmla="*/ 400746 w 12192000"/>
              <a:gd name="connsiteY7" fmla="*/ 1886552 h 2075000"/>
              <a:gd name="connsiteX8" fmla="*/ 0 w 12192000"/>
              <a:gd name="connsiteY8" fmla="*/ 1849576 h 2075000"/>
              <a:gd name="connsiteX9" fmla="*/ 0 w 12192000"/>
              <a:gd name="connsiteY9" fmla="*/ 750237 h 2075000"/>
              <a:gd name="connsiteX10" fmla="*/ 0 w 12192000"/>
              <a:gd name="connsiteY10" fmla="*/ 558112 h 207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075000">
                <a:moveTo>
                  <a:pt x="0" y="0"/>
                </a:moveTo>
                <a:lnTo>
                  <a:pt x="12192000" y="0"/>
                </a:lnTo>
                <a:lnTo>
                  <a:pt x="12192000" y="558112"/>
                </a:lnTo>
                <a:lnTo>
                  <a:pt x="12192000" y="750237"/>
                </a:lnTo>
                <a:lnTo>
                  <a:pt x="12192000" y="1726055"/>
                </a:lnTo>
                <a:lnTo>
                  <a:pt x="12113803" y="1734338"/>
                </a:lnTo>
                <a:cubicBezTo>
                  <a:pt x="10139508" y="1932287"/>
                  <a:pt x="8237152" y="2025290"/>
                  <a:pt x="6753597" y="2057895"/>
                </a:cubicBezTo>
                <a:cubicBezTo>
                  <a:pt x="4940362" y="2097744"/>
                  <a:pt x="2657278" y="2078414"/>
                  <a:pt x="400746" y="1886552"/>
                </a:cubicBezTo>
                <a:lnTo>
                  <a:pt x="0" y="1849576"/>
                </a:lnTo>
                <a:lnTo>
                  <a:pt x="0" y="750237"/>
                </a:lnTo>
                <a:lnTo>
                  <a:pt x="0" y="558112"/>
                </a:lnTo>
                <a:close/>
              </a:path>
            </a:pathLst>
          </a:custGeom>
          <a:solidFill>
            <a:schemeClr val="tx1"/>
          </a:solidFill>
          <a:ln w="44450">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E31A6D78-DD80-C149-B664-81FB134151A2}"/>
              </a:ext>
            </a:extLst>
          </p:cNvPr>
          <p:cNvSpPr>
            <a:spLocks noGrp="1"/>
          </p:cNvSpPr>
          <p:nvPr>
            <p:ph type="title"/>
          </p:nvPr>
        </p:nvSpPr>
        <p:spPr>
          <a:xfrm>
            <a:off x="807720" y="762608"/>
            <a:ext cx="10481519" cy="1003932"/>
          </a:xfrm>
        </p:spPr>
        <p:txBody>
          <a:bodyPr vert="horz" lIns="228600" tIns="228600" rIns="228600" bIns="228600" rtlCol="0" anchor="ctr">
            <a:noAutofit/>
          </a:bodyPr>
          <a:lstStyle/>
          <a:p>
            <a:r>
              <a:rPr lang="en-US" sz="4400" dirty="0">
                <a:solidFill>
                  <a:schemeClr val="accent1"/>
                </a:solidFill>
              </a:rPr>
              <a:t>Reflection in Action and Reflection on Action (Schon, 2016) </a:t>
            </a:r>
          </a:p>
        </p:txBody>
      </p:sp>
      <p:sp>
        <p:nvSpPr>
          <p:cNvPr id="5" name="Rectangle 4">
            <a:extLst>
              <a:ext uri="{FF2B5EF4-FFF2-40B4-BE49-F238E27FC236}">
                <a16:creationId xmlns:a16="http://schemas.microsoft.com/office/drawing/2014/main" id="{9B7AB64C-A9FA-D74E-BD2C-C11C4CA3A184}"/>
              </a:ext>
            </a:extLst>
          </p:cNvPr>
          <p:cNvSpPr/>
          <p:nvPr/>
        </p:nvSpPr>
        <p:spPr>
          <a:xfrm>
            <a:off x="1922566" y="2648121"/>
            <a:ext cx="8227269" cy="3542776"/>
          </a:xfrm>
          <a:prstGeom prst="rect">
            <a:avLst/>
          </a:prstGeom>
        </p:spPr>
        <p:txBody>
          <a:bodyPr vert="horz" lIns="91440" tIns="45720" rIns="91440" bIns="45720" rtlCol="0" anchor="ctr">
            <a:noAutofit/>
          </a:bodyPr>
          <a:lstStyle/>
          <a:p>
            <a:pPr marL="114300" indent="-228600" defTabSz="914400">
              <a:lnSpc>
                <a:spcPct val="110000"/>
              </a:lnSpc>
              <a:spcBef>
                <a:spcPts val="700"/>
              </a:spcBef>
              <a:buClr>
                <a:schemeClr val="accent1"/>
              </a:buClr>
              <a:buSzPct val="110000"/>
              <a:buFont typeface="Wingdings" panose="05000000000000000000" pitchFamily="2" charset="2"/>
              <a:buChar char="§"/>
            </a:pPr>
            <a:r>
              <a:rPr lang="en-US" dirty="0">
                <a:latin typeface="+mj-lt"/>
              </a:rPr>
              <a:t>One thing that worked well for me is that parental leave is both for biological mothers and fathers.</a:t>
            </a:r>
          </a:p>
          <a:p>
            <a:pPr indent="-228600" defTabSz="914400">
              <a:lnSpc>
                <a:spcPct val="110000"/>
              </a:lnSpc>
              <a:spcBef>
                <a:spcPts val="700"/>
              </a:spcBef>
              <a:buClr>
                <a:schemeClr val="accent1"/>
              </a:buClr>
              <a:buSzPct val="110000"/>
              <a:buFont typeface="Wingdings" panose="05000000000000000000" pitchFamily="2" charset="2"/>
              <a:buChar char="§"/>
            </a:pPr>
            <a:endParaRPr lang="en-US" dirty="0">
              <a:latin typeface="+mj-lt"/>
            </a:endParaRPr>
          </a:p>
          <a:p>
            <a:pPr marL="114300" indent="-228600" defTabSz="914400">
              <a:lnSpc>
                <a:spcPct val="110000"/>
              </a:lnSpc>
              <a:spcBef>
                <a:spcPts val="700"/>
              </a:spcBef>
              <a:buClr>
                <a:schemeClr val="accent1"/>
              </a:buClr>
              <a:buSzPct val="110000"/>
              <a:buFont typeface="Wingdings" panose="05000000000000000000" pitchFamily="2" charset="2"/>
              <a:buChar char="§"/>
            </a:pPr>
            <a:r>
              <a:rPr lang="en-US" dirty="0">
                <a:latin typeface="+mj-lt"/>
              </a:rPr>
              <a:t>Another thing that worked well for me is that the employer does not terminate the employee’s contract when the employee is on parental leave.</a:t>
            </a:r>
          </a:p>
          <a:p>
            <a:pPr marL="114300" indent="-228600" defTabSz="914400">
              <a:lnSpc>
                <a:spcPct val="110000"/>
              </a:lnSpc>
              <a:spcBef>
                <a:spcPts val="700"/>
              </a:spcBef>
              <a:buClr>
                <a:schemeClr val="accent1"/>
              </a:buClr>
              <a:buSzPct val="110000"/>
              <a:buFont typeface="Wingdings" panose="05000000000000000000" pitchFamily="2" charset="2"/>
              <a:buChar char="§"/>
            </a:pPr>
            <a:endParaRPr lang="en-US" dirty="0">
              <a:latin typeface="+mj-lt"/>
            </a:endParaRPr>
          </a:p>
          <a:p>
            <a:pPr marL="114300" indent="-228600" defTabSz="914400">
              <a:lnSpc>
                <a:spcPct val="110000"/>
              </a:lnSpc>
              <a:spcBef>
                <a:spcPts val="700"/>
              </a:spcBef>
              <a:buClr>
                <a:schemeClr val="accent1"/>
              </a:buClr>
              <a:buSzPct val="110000"/>
              <a:buFont typeface="Wingdings" panose="05000000000000000000" pitchFamily="2" charset="2"/>
              <a:buChar char="§"/>
            </a:pPr>
            <a:r>
              <a:rPr lang="en-US" dirty="0">
                <a:latin typeface="+mj-lt"/>
              </a:rPr>
              <a:t>One thing that did not work well for me is that some organizations and countries have not implemented the Shared Parental Leave policy.</a:t>
            </a:r>
          </a:p>
          <a:p>
            <a:pPr marL="114300" indent="-228600" defTabSz="914400">
              <a:lnSpc>
                <a:spcPct val="110000"/>
              </a:lnSpc>
              <a:spcBef>
                <a:spcPts val="700"/>
              </a:spcBef>
              <a:buClr>
                <a:schemeClr val="accent1"/>
              </a:buClr>
              <a:buSzPct val="110000"/>
              <a:buFont typeface="Wingdings" panose="05000000000000000000" pitchFamily="2" charset="2"/>
              <a:buChar char="§"/>
            </a:pPr>
            <a:endParaRPr lang="en-US" dirty="0">
              <a:latin typeface="+mj-lt"/>
            </a:endParaRPr>
          </a:p>
          <a:p>
            <a:pPr marL="114300" indent="-228600" defTabSz="914400">
              <a:lnSpc>
                <a:spcPct val="110000"/>
              </a:lnSpc>
              <a:spcBef>
                <a:spcPts val="700"/>
              </a:spcBef>
              <a:buClr>
                <a:schemeClr val="accent1"/>
              </a:buClr>
              <a:buSzPct val="110000"/>
              <a:buFont typeface="Wingdings" panose="05000000000000000000" pitchFamily="2" charset="2"/>
              <a:buChar char="§"/>
            </a:pPr>
            <a:r>
              <a:rPr lang="en-US" dirty="0">
                <a:latin typeface="+mj-lt"/>
              </a:rPr>
              <a:t>Another thing that did not work well for me is that not all countries have parental leave policy</a:t>
            </a:r>
          </a:p>
        </p:txBody>
      </p:sp>
    </p:spTree>
    <p:extLst>
      <p:ext uri="{BB962C8B-B14F-4D97-AF65-F5344CB8AC3E}">
        <p14:creationId xmlns:p14="http://schemas.microsoft.com/office/powerpoint/2010/main" val="1106209681"/>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80C1C7-DDDE-E747-9877-2EF0B2625BE6}"/>
              </a:ext>
            </a:extLst>
          </p:cNvPr>
          <p:cNvSpPr/>
          <p:nvPr/>
        </p:nvSpPr>
        <p:spPr>
          <a:xfrm>
            <a:off x="147637" y="109966"/>
            <a:ext cx="3438525" cy="3693319"/>
          </a:xfrm>
          <a:prstGeom prst="rect">
            <a:avLst/>
          </a:prstGeom>
        </p:spPr>
        <p:txBody>
          <a:bodyPr wrap="square">
            <a:spAutoFit/>
          </a:bodyPr>
          <a:lstStyle/>
          <a:p>
            <a:r>
              <a:rPr lang="en-GB" b="1" dirty="0">
                <a:latin typeface="+mj-lt"/>
              </a:rPr>
              <a:t>Before:</a:t>
            </a:r>
          </a:p>
          <a:p>
            <a:endParaRPr lang="en-GB" b="1" dirty="0">
              <a:latin typeface="+mj-lt"/>
            </a:endParaRPr>
          </a:p>
          <a:p>
            <a:pPr marL="285750" indent="-285750">
              <a:buFont typeface="Arial" panose="020B0604020202020204" pitchFamily="34" charset="0"/>
              <a:buChar char="•"/>
            </a:pPr>
            <a:r>
              <a:rPr lang="en-GB" dirty="0">
                <a:latin typeface="+mj-lt"/>
              </a:rPr>
              <a:t>When I heard my first child Before the session I thought that parental leave is only for women who would get the leave to go and look after their children.</a:t>
            </a:r>
          </a:p>
          <a:p>
            <a:endParaRPr lang="en-GB" dirty="0">
              <a:latin typeface="+mj-lt"/>
            </a:endParaRPr>
          </a:p>
          <a:p>
            <a:pPr marL="285750" indent="-285750">
              <a:buFont typeface="Arial" panose="020B0604020202020204" pitchFamily="34" charset="0"/>
              <a:buChar char="•"/>
            </a:pPr>
            <a:r>
              <a:rPr lang="en-GB" dirty="0">
                <a:latin typeface="+mj-lt"/>
              </a:rPr>
              <a:t>Parental leave policy put in place by government during my experience. </a:t>
            </a:r>
          </a:p>
          <a:p>
            <a:r>
              <a:rPr lang="en-GB" dirty="0">
                <a:latin typeface="+mj-lt"/>
              </a:rPr>
              <a:t> </a:t>
            </a:r>
          </a:p>
        </p:txBody>
      </p:sp>
      <p:sp>
        <p:nvSpPr>
          <p:cNvPr id="5" name="Rectangle 4">
            <a:extLst>
              <a:ext uri="{FF2B5EF4-FFF2-40B4-BE49-F238E27FC236}">
                <a16:creationId xmlns:a16="http://schemas.microsoft.com/office/drawing/2014/main" id="{D5C64DF2-A378-2B43-8220-97D25EBCD887}"/>
              </a:ext>
            </a:extLst>
          </p:cNvPr>
          <p:cNvSpPr/>
          <p:nvPr/>
        </p:nvSpPr>
        <p:spPr>
          <a:xfrm>
            <a:off x="4043363" y="109966"/>
            <a:ext cx="8000999" cy="6432530"/>
          </a:xfrm>
          <a:prstGeom prst="rect">
            <a:avLst/>
          </a:prstGeom>
        </p:spPr>
        <p:txBody>
          <a:bodyPr wrap="square">
            <a:spAutoFit/>
          </a:bodyPr>
          <a:lstStyle/>
          <a:p>
            <a:r>
              <a:rPr lang="en-GB" sz="2000" b="1" dirty="0">
                <a:latin typeface="+mj-lt"/>
              </a:rPr>
              <a:t>During the session:</a:t>
            </a:r>
          </a:p>
          <a:p>
            <a:pPr marL="285750" indent="-285750">
              <a:buFont typeface="Arial" panose="020B0604020202020204" pitchFamily="34" charset="0"/>
              <a:buChar char="•"/>
            </a:pPr>
            <a:endParaRPr lang="en-GB" sz="1400" dirty="0">
              <a:latin typeface="+mj-lt"/>
            </a:endParaRPr>
          </a:p>
          <a:p>
            <a:pPr marL="285750" indent="-285750">
              <a:buFont typeface="Arial" panose="020B0604020202020204" pitchFamily="34" charset="0"/>
              <a:buChar char="•"/>
            </a:pPr>
            <a:r>
              <a:rPr lang="en-GB" sz="1400" dirty="0">
                <a:latin typeface="+mj-lt"/>
              </a:rPr>
              <a:t>During the session, I have come to understand the importance of parental leaves in both males and females in reading and engagement in class.</a:t>
            </a:r>
          </a:p>
          <a:p>
            <a:endParaRPr lang="en-GB" sz="1400" dirty="0">
              <a:latin typeface="+mj-lt"/>
            </a:endParaRPr>
          </a:p>
          <a:p>
            <a:pPr marL="285750" indent="-285750">
              <a:buFont typeface="Arial" panose="020B0604020202020204" pitchFamily="34" charset="0"/>
              <a:buChar char="•"/>
            </a:pPr>
            <a:r>
              <a:rPr lang="en-GB" sz="1400" dirty="0">
                <a:latin typeface="+mj-lt"/>
              </a:rPr>
              <a:t>With my engagement in class and discussion among my groups, I found out that mother must take 2 weeks of maternity leave before the transfer can take place.</a:t>
            </a:r>
          </a:p>
          <a:p>
            <a:pPr marL="285750" indent="-285750">
              <a:buFont typeface="Arial" panose="020B0604020202020204" pitchFamily="34" charset="0"/>
              <a:buChar char="•"/>
            </a:pPr>
            <a:endParaRPr lang="en-GB" sz="1400" dirty="0">
              <a:latin typeface="+mj-lt"/>
            </a:endParaRPr>
          </a:p>
          <a:p>
            <a:pPr marL="285750" indent="-285750">
              <a:buFont typeface="Arial" panose="020B0604020202020204" pitchFamily="34" charset="0"/>
              <a:buChar char="•"/>
            </a:pPr>
            <a:r>
              <a:rPr lang="en-US" sz="1400" dirty="0">
                <a:latin typeface="+mj-lt"/>
              </a:rPr>
              <a:t>My engagement in class gave me a clear knowledge that shared parental leave is just maternity leave from the mother to the father. Moss (2019).</a:t>
            </a:r>
          </a:p>
          <a:p>
            <a:pPr marL="285750" indent="-285750">
              <a:buFont typeface="Arial" panose="020B0604020202020204" pitchFamily="34" charset="0"/>
              <a:buChar char="•"/>
            </a:pPr>
            <a:endParaRPr lang="en-US" sz="1400" dirty="0">
              <a:latin typeface="+mj-lt"/>
            </a:endParaRPr>
          </a:p>
          <a:p>
            <a:pPr marL="285750" indent="-285750">
              <a:buFont typeface="Arial" panose="020B0604020202020204" pitchFamily="34" charset="0"/>
              <a:buChar char="•"/>
            </a:pPr>
            <a:r>
              <a:rPr lang="en-US" sz="1400" dirty="0">
                <a:latin typeface="+mj-lt"/>
              </a:rPr>
              <a:t>During group discussion in class gave me the idea that employment leave remains on course except for pays and benefits and  It is only employees who have parental responsibility take parental leave. </a:t>
            </a:r>
          </a:p>
          <a:p>
            <a:endParaRPr lang="en-GB" sz="1400" dirty="0">
              <a:latin typeface="+mj-lt"/>
            </a:endParaRPr>
          </a:p>
          <a:p>
            <a:pPr marL="285750" indent="-285750">
              <a:buFont typeface="Arial" panose="020B0604020202020204" pitchFamily="34" charset="0"/>
              <a:buChar char="•"/>
            </a:pPr>
            <a:r>
              <a:rPr lang="en-GB" sz="1400" dirty="0">
                <a:latin typeface="+mj-lt"/>
              </a:rPr>
              <a:t>In further discussion with my group gave me the idea that </a:t>
            </a:r>
            <a:r>
              <a:rPr lang="en-US" sz="1400" dirty="0">
                <a:latin typeface="+mj-lt"/>
              </a:rPr>
              <a:t>The parents must be the biological parents of the child or the child’s adoptive parent or have any legal parent responsibility for the child such as surrogacy and they have same entitlement as birth parents.</a:t>
            </a:r>
          </a:p>
          <a:p>
            <a:pPr marL="285750" indent="-285750">
              <a:buFont typeface="Arial" panose="020B0604020202020204" pitchFamily="34" charset="0"/>
              <a:buChar char="•"/>
            </a:pPr>
            <a:endParaRPr lang="en-US" sz="1400" dirty="0">
              <a:latin typeface="+mj-lt"/>
            </a:endParaRPr>
          </a:p>
          <a:p>
            <a:pPr marL="285750" indent="-285750">
              <a:buFont typeface="Arial" panose="020B0604020202020204" pitchFamily="34" charset="0"/>
              <a:buChar char="•"/>
            </a:pPr>
            <a:r>
              <a:rPr lang="en-US" sz="1400" dirty="0">
                <a:latin typeface="+mj-lt"/>
              </a:rPr>
              <a:t>In group discussion in class I find out that </a:t>
            </a:r>
            <a:r>
              <a:rPr lang="en-GB" sz="1400" dirty="0">
                <a:latin typeface="+mj-lt"/>
              </a:rPr>
              <a:t>Statutory maternity leave is the time you take off from your job to have a baby. If you're employed, you're entitled to 52 weeks' maternity leave, split into 26 weeks of ordinary maternity leave, and 26 weeks of additional maternity leave (</a:t>
            </a:r>
            <a:r>
              <a:rPr lang="en-GB" sz="1400" dirty="0" err="1">
                <a:latin typeface="+mj-lt"/>
              </a:rPr>
              <a:t>Javornik</a:t>
            </a:r>
            <a:r>
              <a:rPr lang="en-GB" sz="1400" dirty="0">
                <a:latin typeface="+mj-lt"/>
              </a:rPr>
              <a:t> and </a:t>
            </a:r>
            <a:r>
              <a:rPr lang="en-GB" sz="1400" dirty="0" err="1">
                <a:latin typeface="+mj-lt"/>
              </a:rPr>
              <a:t>oliver</a:t>
            </a:r>
            <a:r>
              <a:rPr lang="en-GB" sz="1400" dirty="0">
                <a:latin typeface="+mj-lt"/>
              </a:rPr>
              <a:t>, 2019) and if you are under agency there is not benefit as working direct, the Agency schemes may choose the option which is more beneficial to you. However, I understand that if you have entitlement to the Agency provisions as well as statutory rights, you can only exercise one option, not both. </a:t>
            </a:r>
          </a:p>
          <a:p>
            <a:pPr marL="285750" indent="-285750">
              <a:buFont typeface="Arial" panose="020B0604020202020204" pitchFamily="34" charset="0"/>
              <a:buChar char="•"/>
            </a:pPr>
            <a:endParaRPr lang="en-GB" sz="1400" dirty="0">
              <a:latin typeface="+mj-lt"/>
            </a:endParaRPr>
          </a:p>
          <a:p>
            <a:pPr marL="285750" indent="-285750">
              <a:buFont typeface="Arial" panose="020B0604020202020204" pitchFamily="34" charset="0"/>
              <a:buChar char="•"/>
            </a:pPr>
            <a:r>
              <a:rPr lang="en-GB" sz="1400" dirty="0">
                <a:latin typeface="+mj-lt"/>
              </a:rPr>
              <a:t>In addition to group discussion I understand that fathers can take unpaid leave to attend two antenatal appointments and you're entitled to six and a half  pay.</a:t>
            </a:r>
            <a:br>
              <a:rPr lang="en-GB" sz="1400" dirty="0">
                <a:latin typeface="+mj-lt"/>
              </a:rPr>
            </a:br>
            <a:endParaRPr lang="en-GB" sz="1400" dirty="0">
              <a:latin typeface="+mj-lt"/>
            </a:endParaRPr>
          </a:p>
          <a:p>
            <a:pPr marL="285750" indent="-285750">
              <a:buFont typeface="Arial" panose="020B0604020202020204" pitchFamily="34" charset="0"/>
              <a:buChar char="•"/>
            </a:pPr>
            <a:endParaRPr lang="en-GB" sz="1400" dirty="0"/>
          </a:p>
        </p:txBody>
      </p:sp>
    </p:spTree>
    <p:extLst>
      <p:ext uri="{BB962C8B-B14F-4D97-AF65-F5344CB8AC3E}">
        <p14:creationId xmlns:p14="http://schemas.microsoft.com/office/powerpoint/2010/main" val="3636173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DC2945-9D7C-DF4D-A6AD-917F12721206}"/>
              </a:ext>
            </a:extLst>
          </p:cNvPr>
          <p:cNvSpPr/>
          <p:nvPr/>
        </p:nvSpPr>
        <p:spPr>
          <a:xfrm>
            <a:off x="202406" y="766732"/>
            <a:ext cx="11787188" cy="5324535"/>
          </a:xfrm>
          <a:prstGeom prst="rect">
            <a:avLst/>
          </a:prstGeom>
        </p:spPr>
        <p:txBody>
          <a:bodyPr wrap="square">
            <a:spAutoFit/>
          </a:bodyPr>
          <a:lstStyle/>
          <a:p>
            <a:pPr lvl="0" defTabSz="914400" eaLnBrk="0" fontAlgn="base" hangingPunct="0">
              <a:spcBef>
                <a:spcPct val="0"/>
              </a:spcBef>
              <a:spcAft>
                <a:spcPct val="0"/>
              </a:spcAft>
            </a:pPr>
            <a:r>
              <a:rPr lang="en-GB" sz="2000" b="1" dirty="0">
                <a:latin typeface="+mj-lt"/>
              </a:rPr>
              <a:t>After the session:</a:t>
            </a:r>
          </a:p>
          <a:p>
            <a:pPr lvl="0" defTabSz="914400" eaLnBrk="0" fontAlgn="base" hangingPunct="0">
              <a:spcBef>
                <a:spcPct val="0"/>
              </a:spcBef>
              <a:spcAft>
                <a:spcPct val="0"/>
              </a:spcAft>
            </a:pPr>
            <a:endParaRPr lang="en-GB" dirty="0">
              <a:latin typeface="+mj-lt"/>
            </a:endParaRPr>
          </a:p>
          <a:p>
            <a:pPr marL="285750" lvl="0" indent="-285750" defTabSz="914400" eaLnBrk="0" fontAlgn="base" hangingPunct="0">
              <a:spcBef>
                <a:spcPct val="0"/>
              </a:spcBef>
              <a:spcAft>
                <a:spcPct val="0"/>
              </a:spcAft>
              <a:buFont typeface="Arial" panose="020B0604020202020204" pitchFamily="34" charset="0"/>
              <a:buChar char="•"/>
            </a:pPr>
            <a:r>
              <a:rPr lang="en-GB" sz="1600" dirty="0">
                <a:latin typeface="+mj-lt"/>
              </a:rPr>
              <a:t>I fully understand the significance of parental leave and also fathers have t</a:t>
            </a:r>
            <a:r>
              <a:rPr lang="en-US" altLang="en-US" sz="1600" dirty="0">
                <a:solidFill>
                  <a:srgbClr val="141414"/>
                </a:solidFill>
                <a:latin typeface="+mj-lt"/>
              </a:rPr>
              <a:t>wo weeks paid paternity leave introduced at a flat rate, </a:t>
            </a:r>
            <a:r>
              <a:rPr lang="en-GB" sz="1600" dirty="0">
                <a:latin typeface="+mj-lt"/>
              </a:rPr>
              <a:t>with the research that I carried out this made me aware that percental policy applies to all pregnant agency employees, Agency workers who should refer to the maternity leave entitlements set out by their employer. Staff on secondment from other organisations will need to refer to their own maternity leave and pay arrangements.</a:t>
            </a:r>
          </a:p>
          <a:p>
            <a:pPr marL="285750" indent="-285750">
              <a:buFont typeface="Arial" panose="020B0604020202020204" pitchFamily="34" charset="0"/>
              <a:buChar char="•"/>
            </a:pPr>
            <a:endParaRPr lang="en-GB" sz="1600" dirty="0">
              <a:latin typeface="+mj-lt"/>
            </a:endParaRPr>
          </a:p>
          <a:p>
            <a:pPr marL="285750" lvl="0" indent="-285750" defTabSz="914400" eaLnBrk="0" fontAlgn="base" hangingPunct="0">
              <a:spcBef>
                <a:spcPct val="0"/>
              </a:spcBef>
              <a:spcAft>
                <a:spcPct val="0"/>
              </a:spcAft>
              <a:buFont typeface="Arial" panose="020B0604020202020204" pitchFamily="34" charset="0"/>
              <a:buChar char="•"/>
            </a:pPr>
            <a:r>
              <a:rPr lang="en-GB" sz="1600" dirty="0">
                <a:latin typeface="+mj-lt"/>
              </a:rPr>
              <a:t>I also realised that it will be of great assistance if </a:t>
            </a:r>
            <a:r>
              <a:rPr lang="en-US" sz="1600" dirty="0">
                <a:latin typeface="+mj-lt"/>
              </a:rPr>
              <a:t>every employee should have the right to parental leave as long as they have parental obligations and </a:t>
            </a:r>
            <a:r>
              <a:rPr lang="en-US" altLang="en-US" sz="1600" dirty="0">
                <a:solidFill>
                  <a:srgbClr val="141414"/>
                </a:solidFill>
                <a:latin typeface="+mj-lt"/>
              </a:rPr>
              <a:t>Right to request flexible working extended to all employees with 26 weeks continuous employment, Unpaid parental leave extended to parents of children under 18 (</a:t>
            </a:r>
            <a:r>
              <a:rPr lang="en-US" sz="1600" dirty="0" err="1">
                <a:latin typeface="+mj-lt"/>
                <a:cs typeface="Calibri"/>
              </a:rPr>
              <a:t>Javornik</a:t>
            </a:r>
            <a:r>
              <a:rPr lang="en-US" sz="1600" dirty="0">
                <a:latin typeface="+mj-lt"/>
                <a:cs typeface="Calibri"/>
              </a:rPr>
              <a:t> and Oliver 2019) </a:t>
            </a:r>
            <a:endParaRPr lang="en-US" altLang="en-US" sz="1600" dirty="0">
              <a:solidFill>
                <a:srgbClr val="141414"/>
              </a:solidFill>
              <a:latin typeface="+mj-lt"/>
            </a:endParaRPr>
          </a:p>
          <a:p>
            <a:endParaRPr lang="en-GB" sz="1600" dirty="0">
              <a:latin typeface="+mj-lt"/>
            </a:endParaRPr>
          </a:p>
          <a:p>
            <a:pPr marL="285750" indent="-285750">
              <a:buFont typeface="Arial" panose="020B0604020202020204" pitchFamily="34" charset="0"/>
              <a:buChar char="•"/>
            </a:pPr>
            <a:r>
              <a:rPr lang="en-GB" sz="1600" dirty="0">
                <a:latin typeface="+mj-lt"/>
              </a:rPr>
              <a:t>After I got engage in group discussion in class made me aware that</a:t>
            </a:r>
            <a:r>
              <a:rPr lang="en-US" sz="1600" dirty="0">
                <a:latin typeface="+mj-lt"/>
              </a:rPr>
              <a:t> contract of the employee should not be terminated when/during the employees and Parental leave should be advanced to shared parental leave and Adopters have the same rights as other parents to shared parental leave and pay.</a:t>
            </a:r>
          </a:p>
          <a:p>
            <a:endParaRPr lang="en-US" sz="1600" dirty="0">
              <a:latin typeface="+mj-lt"/>
            </a:endParaRPr>
          </a:p>
          <a:p>
            <a:pPr marL="285750" indent="-285750">
              <a:buFont typeface="Arial" panose="020B0604020202020204" pitchFamily="34" charset="0"/>
              <a:buChar char="•"/>
            </a:pPr>
            <a:r>
              <a:rPr lang="en-GB" sz="1600" dirty="0">
                <a:latin typeface="+mj-lt"/>
              </a:rPr>
              <a:t>In further discussion, unpaid parental leave extended to parents of children under 18 and shared parental leave: mothers can transfer up to 50 weeks of maternity leave to the father or to share leave (</a:t>
            </a:r>
            <a:r>
              <a:rPr lang="en-US" sz="1600" dirty="0">
                <a:latin typeface="+mj-lt"/>
                <a:cs typeface="Calibri"/>
              </a:rPr>
              <a:t>Weldon-Jones 2015)</a:t>
            </a:r>
          </a:p>
          <a:p>
            <a:endParaRPr lang="en-US" sz="1600" dirty="0">
              <a:latin typeface="+mj-lt"/>
            </a:endParaRPr>
          </a:p>
          <a:p>
            <a:pPr marL="285750" indent="-285750">
              <a:buFont typeface="Arial" panose="020B0604020202020204" pitchFamily="34" charset="0"/>
              <a:buChar char="•"/>
            </a:pPr>
            <a:r>
              <a:rPr lang="en-GB" sz="1600" dirty="0">
                <a:latin typeface="+mj-lt"/>
              </a:rPr>
              <a:t>With this I stated above change my understanding  and also change my understanding that the Government must reform workplace policies to support fathers to better balance their parental responsibilities and work and to ensure they meet the needs, and fathers in particular want to be supported at work to take a more equal share of childcare when children are young. </a:t>
            </a:r>
          </a:p>
        </p:txBody>
      </p:sp>
    </p:spTree>
    <p:extLst>
      <p:ext uri="{BB962C8B-B14F-4D97-AF65-F5344CB8AC3E}">
        <p14:creationId xmlns:p14="http://schemas.microsoft.com/office/powerpoint/2010/main" val="3695043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5E1AC81-83F2-45A8-9054-15570F4E25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9" name="Freeform 5">
              <a:extLst>
                <a:ext uri="{FF2B5EF4-FFF2-40B4-BE49-F238E27FC236}">
                  <a16:creationId xmlns:a16="http://schemas.microsoft.com/office/drawing/2014/main" id="{B15AA7C5-9BFE-4B90-A119-467AFACE9E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 name="Freeform 6">
              <a:extLst>
                <a:ext uri="{FF2B5EF4-FFF2-40B4-BE49-F238E27FC236}">
                  <a16:creationId xmlns:a16="http://schemas.microsoft.com/office/drawing/2014/main" id="{944AB87D-35AF-4719-9940-5822E77023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 name="Freeform 7">
              <a:extLst>
                <a:ext uri="{FF2B5EF4-FFF2-40B4-BE49-F238E27FC236}">
                  <a16:creationId xmlns:a16="http://schemas.microsoft.com/office/drawing/2014/main" id="{E8B33BE3-7890-4628-9322-7EFBA3375B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8">
              <a:extLst>
                <a:ext uri="{FF2B5EF4-FFF2-40B4-BE49-F238E27FC236}">
                  <a16:creationId xmlns:a16="http://schemas.microsoft.com/office/drawing/2014/main" id="{01AD3ECF-519E-45E2-99DA-F5C1B5071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3" name="Freeform 9">
              <a:extLst>
                <a:ext uri="{FF2B5EF4-FFF2-40B4-BE49-F238E27FC236}">
                  <a16:creationId xmlns:a16="http://schemas.microsoft.com/office/drawing/2014/main" id="{C050E700-0FF1-4D25-B54C-84BA04FCD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4" name="Freeform 10">
              <a:extLst>
                <a:ext uri="{FF2B5EF4-FFF2-40B4-BE49-F238E27FC236}">
                  <a16:creationId xmlns:a16="http://schemas.microsoft.com/office/drawing/2014/main" id="{720D9C11-F5C9-41B0-B2F2-EE20BC3D0C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11">
              <a:extLst>
                <a:ext uri="{FF2B5EF4-FFF2-40B4-BE49-F238E27FC236}">
                  <a16:creationId xmlns:a16="http://schemas.microsoft.com/office/drawing/2014/main" id="{623A9DA0-857E-4CDE-80EA-F30F1CE55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2">
              <a:extLst>
                <a:ext uri="{FF2B5EF4-FFF2-40B4-BE49-F238E27FC236}">
                  <a16:creationId xmlns:a16="http://schemas.microsoft.com/office/drawing/2014/main" id="{C48B8F4C-2C83-46F6-AFCD-58166AEB18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3">
              <a:extLst>
                <a:ext uri="{FF2B5EF4-FFF2-40B4-BE49-F238E27FC236}">
                  <a16:creationId xmlns:a16="http://schemas.microsoft.com/office/drawing/2014/main" id="{234C3795-C44D-41A7-A8F6-891387A66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4">
              <a:extLst>
                <a:ext uri="{FF2B5EF4-FFF2-40B4-BE49-F238E27FC236}">
                  <a16:creationId xmlns:a16="http://schemas.microsoft.com/office/drawing/2014/main" id="{91CC36F4-5DFA-4954-B354-97B180E98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5">
              <a:extLst>
                <a:ext uri="{FF2B5EF4-FFF2-40B4-BE49-F238E27FC236}">
                  <a16:creationId xmlns:a16="http://schemas.microsoft.com/office/drawing/2014/main" id="{7087A08E-C024-457D-8F99-1F340CED61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6">
              <a:extLst>
                <a:ext uri="{FF2B5EF4-FFF2-40B4-BE49-F238E27FC236}">
                  <a16:creationId xmlns:a16="http://schemas.microsoft.com/office/drawing/2014/main" id="{61CFBC61-7F57-45D7-860E-BF51B0EDA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7">
              <a:extLst>
                <a:ext uri="{FF2B5EF4-FFF2-40B4-BE49-F238E27FC236}">
                  <a16:creationId xmlns:a16="http://schemas.microsoft.com/office/drawing/2014/main" id="{2591C3DB-4880-431E-BC3D-37F1378AC5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8">
              <a:extLst>
                <a:ext uri="{FF2B5EF4-FFF2-40B4-BE49-F238E27FC236}">
                  <a16:creationId xmlns:a16="http://schemas.microsoft.com/office/drawing/2014/main" id="{79557EFE-4199-4E24-8A13-1B9CC1715A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9">
              <a:extLst>
                <a:ext uri="{FF2B5EF4-FFF2-40B4-BE49-F238E27FC236}">
                  <a16:creationId xmlns:a16="http://schemas.microsoft.com/office/drawing/2014/main" id="{0B965615-6052-4907-A136-9CAD14604C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20">
              <a:extLst>
                <a:ext uri="{FF2B5EF4-FFF2-40B4-BE49-F238E27FC236}">
                  <a16:creationId xmlns:a16="http://schemas.microsoft.com/office/drawing/2014/main" id="{F788FFC4-205D-47C1-91E7-DD1A52E0A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5" name="Freeform 21">
              <a:extLst>
                <a:ext uri="{FF2B5EF4-FFF2-40B4-BE49-F238E27FC236}">
                  <a16:creationId xmlns:a16="http://schemas.microsoft.com/office/drawing/2014/main" id="{462FADD6-C927-46ED-A6E6-273B35C2F1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6" name="Freeform 22">
              <a:extLst>
                <a:ext uri="{FF2B5EF4-FFF2-40B4-BE49-F238E27FC236}">
                  <a16:creationId xmlns:a16="http://schemas.microsoft.com/office/drawing/2014/main" id="{AF64005E-134D-4444-9425-FB1C188985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3">
              <a:extLst>
                <a:ext uri="{FF2B5EF4-FFF2-40B4-BE49-F238E27FC236}">
                  <a16:creationId xmlns:a16="http://schemas.microsoft.com/office/drawing/2014/main" id="{E2565CA7-A8CB-463D-8D25-4F41235BC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4">
              <a:extLst>
                <a:ext uri="{FF2B5EF4-FFF2-40B4-BE49-F238E27FC236}">
                  <a16:creationId xmlns:a16="http://schemas.microsoft.com/office/drawing/2014/main" id="{41ABBFC0-4EEA-4634-A73B-945729D6B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5">
              <a:extLst>
                <a:ext uri="{FF2B5EF4-FFF2-40B4-BE49-F238E27FC236}">
                  <a16:creationId xmlns:a16="http://schemas.microsoft.com/office/drawing/2014/main" id="{E422F11F-726A-4A93-9D1B-B1400B061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1" name="Group 30">
            <a:extLst>
              <a:ext uri="{FF2B5EF4-FFF2-40B4-BE49-F238E27FC236}">
                <a16:creationId xmlns:a16="http://schemas.microsoft.com/office/drawing/2014/main" id="{FBF129BC-EA9E-4D20-898B-399F7727DFB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2" name="Rectangle 31">
              <a:extLst>
                <a:ext uri="{FF2B5EF4-FFF2-40B4-BE49-F238E27FC236}">
                  <a16:creationId xmlns:a16="http://schemas.microsoft.com/office/drawing/2014/main" id="{CFF42BAE-3249-46C8-9108-A83C87206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3" name="Isosceles Triangle 22">
              <a:extLst>
                <a:ext uri="{FF2B5EF4-FFF2-40B4-BE49-F238E27FC236}">
                  <a16:creationId xmlns:a16="http://schemas.microsoft.com/office/drawing/2014/main" id="{4DDE2BA8-4174-4A99-BB09-0BA28F2685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Rectangle 33">
              <a:extLst>
                <a:ext uri="{FF2B5EF4-FFF2-40B4-BE49-F238E27FC236}">
                  <a16:creationId xmlns:a16="http://schemas.microsoft.com/office/drawing/2014/main" id="{4A893933-F7DD-4DA6-85C7-4CFF58741E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6" name="Rectangle 35">
            <a:extLst>
              <a:ext uri="{FF2B5EF4-FFF2-40B4-BE49-F238E27FC236}">
                <a16:creationId xmlns:a16="http://schemas.microsoft.com/office/drawing/2014/main" id="{90F08744-9D7B-4693-B8D6-2A5210AE9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2">
            <a:extLst>
              <a:ext uri="{FF2B5EF4-FFF2-40B4-BE49-F238E27FC236}">
                <a16:creationId xmlns:a16="http://schemas.microsoft.com/office/drawing/2014/main" id="{5B2E630F-F386-44FA-B1A1-C10A9BF434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36127">
            <a:off x="296272" y="1026251"/>
            <a:ext cx="7298578" cy="5088488"/>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0" name="Freeform: Shape 39">
            <a:extLst>
              <a:ext uri="{FF2B5EF4-FFF2-40B4-BE49-F238E27FC236}">
                <a16:creationId xmlns:a16="http://schemas.microsoft.com/office/drawing/2014/main" id="{73567C09-8B4D-49A6-A711-C44C5807D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3554541" y="-619573"/>
            <a:ext cx="9016699" cy="8033868"/>
          </a:xfrm>
          <a:custGeom>
            <a:avLst/>
            <a:gdLst>
              <a:gd name="connsiteX0" fmla="*/ 6078066 w 9016699"/>
              <a:gd name="connsiteY0" fmla="*/ 782055 h 8033868"/>
              <a:gd name="connsiteX1" fmla="*/ 8705208 w 9016699"/>
              <a:gd name="connsiteY1" fmla="*/ 3409197 h 8033868"/>
              <a:gd name="connsiteX2" fmla="*/ 8793057 w 9016699"/>
              <a:gd name="connsiteY2" fmla="*/ 3617452 h 8033868"/>
              <a:gd name="connsiteX3" fmla="*/ 9016699 w 9016699"/>
              <a:gd name="connsiteY3" fmla="*/ 4793120 h 8033868"/>
              <a:gd name="connsiteX4" fmla="*/ 8960084 w 9016699"/>
              <a:gd name="connsiteY4" fmla="*/ 5272709 h 8033868"/>
              <a:gd name="connsiteX5" fmla="*/ 8920563 w 9016699"/>
              <a:gd name="connsiteY5" fmla="*/ 5444162 h 8033868"/>
              <a:gd name="connsiteX6" fmla="*/ 6620466 w 9016699"/>
              <a:gd name="connsiteY6" fmla="*/ 7744259 h 8033868"/>
              <a:gd name="connsiteX7" fmla="*/ 6480006 w 9016699"/>
              <a:gd name="connsiteY7" fmla="*/ 7795347 h 8033868"/>
              <a:gd name="connsiteX8" fmla="*/ 4389696 w 9016699"/>
              <a:gd name="connsiteY8" fmla="*/ 7987178 h 8033868"/>
              <a:gd name="connsiteX9" fmla="*/ 3086984 w 9016699"/>
              <a:gd name="connsiteY9" fmla="*/ 7466023 h 8033868"/>
              <a:gd name="connsiteX10" fmla="*/ 3024300 w 9016699"/>
              <a:gd name="connsiteY10" fmla="*/ 7426965 h 8033868"/>
              <a:gd name="connsiteX11" fmla="*/ 519567 w 9016699"/>
              <a:gd name="connsiteY11" fmla="*/ 4922232 h 8033868"/>
              <a:gd name="connsiteX12" fmla="*/ 419495 w 9016699"/>
              <a:gd name="connsiteY12" fmla="*/ 4733719 h 8033868"/>
              <a:gd name="connsiteX13" fmla="*/ 3514 w 9016699"/>
              <a:gd name="connsiteY13" fmla="*/ 3245168 h 8033868"/>
              <a:gd name="connsiteX14" fmla="*/ 4193329 w 9016699"/>
              <a:gd name="connsiteY14" fmla="*/ 36108 h 8033868"/>
              <a:gd name="connsiteX15" fmla="*/ 5977677 w 9016699"/>
              <a:gd name="connsiteY15" fmla="*/ 722908 h 8033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016699" h="8033868">
                <a:moveTo>
                  <a:pt x="6078066" y="782055"/>
                </a:moveTo>
                <a:lnTo>
                  <a:pt x="8705208" y="3409197"/>
                </a:lnTo>
                <a:lnTo>
                  <a:pt x="8793057" y="3617452"/>
                </a:lnTo>
                <a:cubicBezTo>
                  <a:pt x="8935615" y="3988374"/>
                  <a:pt x="9016699" y="4381324"/>
                  <a:pt x="9016699" y="4793120"/>
                </a:cubicBezTo>
                <a:cubicBezTo>
                  <a:pt x="9008675" y="4960329"/>
                  <a:pt x="8989449" y="5120121"/>
                  <a:pt x="8960084" y="5272709"/>
                </a:cubicBezTo>
                <a:lnTo>
                  <a:pt x="8920563" y="5444162"/>
                </a:lnTo>
                <a:lnTo>
                  <a:pt x="6620466" y="7744259"/>
                </a:lnTo>
                <a:lnTo>
                  <a:pt x="6480006" y="7795347"/>
                </a:lnTo>
                <a:cubicBezTo>
                  <a:pt x="5726471" y="8035167"/>
                  <a:pt x="4953020" y="8083925"/>
                  <a:pt x="4389696" y="7987178"/>
                </a:cubicBezTo>
                <a:cubicBezTo>
                  <a:pt x="4014146" y="7922680"/>
                  <a:pt x="3559510" y="7740111"/>
                  <a:pt x="3086984" y="7466023"/>
                </a:cubicBezTo>
                <a:lnTo>
                  <a:pt x="3024300" y="7426965"/>
                </a:lnTo>
                <a:lnTo>
                  <a:pt x="519567" y="4922232"/>
                </a:lnTo>
                <a:lnTo>
                  <a:pt x="419495" y="4733719"/>
                </a:lnTo>
                <a:cubicBezTo>
                  <a:pt x="181303" y="4258474"/>
                  <a:pt x="28977" y="3756361"/>
                  <a:pt x="3514" y="3245168"/>
                </a:cubicBezTo>
                <a:cubicBezTo>
                  <a:pt x="-112889" y="908287"/>
                  <a:pt x="2691131" y="-221884"/>
                  <a:pt x="4193329" y="36108"/>
                </a:cubicBezTo>
                <a:cubicBezTo>
                  <a:pt x="4662766" y="116730"/>
                  <a:pt x="5309837" y="354143"/>
                  <a:pt x="5977677" y="72290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0ABCE70-0042-5941-8429-1729D308518C}"/>
              </a:ext>
            </a:extLst>
          </p:cNvPr>
          <p:cNvSpPr>
            <a:spLocks noGrp="1"/>
          </p:cNvSpPr>
          <p:nvPr>
            <p:ph type="title"/>
          </p:nvPr>
        </p:nvSpPr>
        <p:spPr>
          <a:xfrm>
            <a:off x="807720" y="2349925"/>
            <a:ext cx="2441894" cy="2456442"/>
          </a:xfrm>
        </p:spPr>
        <p:txBody>
          <a:bodyPr vert="horz" lIns="228600" tIns="228600" rIns="228600" bIns="228600" rtlCol="0" anchor="ctr">
            <a:normAutofit/>
          </a:bodyPr>
          <a:lstStyle/>
          <a:p>
            <a:pPr algn="l"/>
            <a:r>
              <a:rPr lang="en-US" sz="2200"/>
              <a:t>Recommendations for the future development of parental leave</a:t>
            </a:r>
            <a:br>
              <a:rPr lang="en-US" sz="2200"/>
            </a:br>
            <a:endParaRPr lang="en-US" sz="2200"/>
          </a:p>
        </p:txBody>
      </p:sp>
      <p:sp>
        <p:nvSpPr>
          <p:cNvPr id="3" name="Content Placeholder 2">
            <a:extLst>
              <a:ext uri="{FF2B5EF4-FFF2-40B4-BE49-F238E27FC236}">
                <a16:creationId xmlns:a16="http://schemas.microsoft.com/office/drawing/2014/main" id="{29F63189-ADF5-E44A-A337-241AD7482FB8}"/>
              </a:ext>
            </a:extLst>
          </p:cNvPr>
          <p:cNvSpPr>
            <a:spLocks noGrp="1"/>
          </p:cNvSpPr>
          <p:nvPr>
            <p:ph idx="1"/>
          </p:nvPr>
        </p:nvSpPr>
        <p:spPr>
          <a:xfrm>
            <a:off x="4846319" y="1111249"/>
            <a:ext cx="6554001" cy="4635503"/>
          </a:xfrm>
        </p:spPr>
        <p:txBody>
          <a:bodyPr vert="horz" lIns="91440" tIns="45720" rIns="91440" bIns="45720" rtlCol="0" anchor="ctr">
            <a:normAutofit fontScale="85000" lnSpcReduction="20000"/>
          </a:bodyPr>
          <a:lstStyle/>
          <a:p>
            <a:r>
              <a:rPr lang="en-US" dirty="0">
                <a:latin typeface="+mj-lt"/>
              </a:rPr>
              <a:t>Parental leave should be given to the employees any time of the year.</a:t>
            </a:r>
          </a:p>
          <a:p>
            <a:r>
              <a:rPr lang="en-US" dirty="0">
                <a:latin typeface="+mj-lt"/>
              </a:rPr>
              <a:t>Paid Paternity Leave of two weeks should be available to fathers and a mother's or adopter's partners.</a:t>
            </a:r>
          </a:p>
          <a:p>
            <a:r>
              <a:rPr lang="en-US" dirty="0">
                <a:latin typeface="+mj-lt"/>
              </a:rPr>
              <a:t>There should be a universal law governing and regulating parental leave in all countries.</a:t>
            </a:r>
          </a:p>
          <a:p>
            <a:r>
              <a:rPr lang="en-GB" dirty="0">
                <a:latin typeface="+mj-lt"/>
              </a:rPr>
              <a:t>Fathers who are employees should be entitled to paid time off to attend antenatal appointments as a day-one right. The Government should consider whether the entitlement to attend two appointments is sufficiently supportive for parents of multiple babies or where other factors mean additional appointments are required.</a:t>
            </a:r>
          </a:p>
          <a:p>
            <a:r>
              <a:rPr lang="en-GB" dirty="0">
                <a:latin typeface="+mj-lt"/>
              </a:rPr>
              <a:t>Statutory paternity pay should be paid at 90 per cent of the father’s pay (capped for higher earners) to ensure that all fathers, regardless of income, can be at home around the time of their child’s birth.</a:t>
            </a:r>
          </a:p>
          <a:p>
            <a:r>
              <a:rPr lang="en-GB" dirty="0">
                <a:latin typeface="+mj-lt"/>
              </a:rPr>
              <a:t>The Government should consider the costs and benefits of introducing a new policy of 12 weeks’ dedicated leave for fathers in the child’s first year to replace shared parental leave when it reviews this policy in 2018.</a:t>
            </a:r>
          </a:p>
          <a:p>
            <a:endParaRPr lang="en-US" dirty="0"/>
          </a:p>
          <a:p>
            <a:endParaRPr lang="en-US" dirty="0"/>
          </a:p>
        </p:txBody>
      </p:sp>
    </p:spTree>
    <p:extLst>
      <p:ext uri="{BB962C8B-B14F-4D97-AF65-F5344CB8AC3E}">
        <p14:creationId xmlns:p14="http://schemas.microsoft.com/office/powerpoint/2010/main" val="1234743552"/>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0F08744-9D7B-4693-B8D6-2A5210AE9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32">
            <a:extLst>
              <a:ext uri="{FF2B5EF4-FFF2-40B4-BE49-F238E27FC236}">
                <a16:creationId xmlns:a16="http://schemas.microsoft.com/office/drawing/2014/main" id="{5B2E630F-F386-44FA-B1A1-C10A9BF434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36127">
            <a:off x="296272" y="1026251"/>
            <a:ext cx="7298578" cy="5088488"/>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73567C09-8B4D-49A6-A711-C44C5807D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3554541" y="-619573"/>
            <a:ext cx="9016699" cy="8033868"/>
          </a:xfrm>
          <a:custGeom>
            <a:avLst/>
            <a:gdLst>
              <a:gd name="connsiteX0" fmla="*/ 6078066 w 9016699"/>
              <a:gd name="connsiteY0" fmla="*/ 782055 h 8033868"/>
              <a:gd name="connsiteX1" fmla="*/ 8705208 w 9016699"/>
              <a:gd name="connsiteY1" fmla="*/ 3409197 h 8033868"/>
              <a:gd name="connsiteX2" fmla="*/ 8793057 w 9016699"/>
              <a:gd name="connsiteY2" fmla="*/ 3617452 h 8033868"/>
              <a:gd name="connsiteX3" fmla="*/ 9016699 w 9016699"/>
              <a:gd name="connsiteY3" fmla="*/ 4793120 h 8033868"/>
              <a:gd name="connsiteX4" fmla="*/ 8960084 w 9016699"/>
              <a:gd name="connsiteY4" fmla="*/ 5272709 h 8033868"/>
              <a:gd name="connsiteX5" fmla="*/ 8920563 w 9016699"/>
              <a:gd name="connsiteY5" fmla="*/ 5444162 h 8033868"/>
              <a:gd name="connsiteX6" fmla="*/ 6620466 w 9016699"/>
              <a:gd name="connsiteY6" fmla="*/ 7744259 h 8033868"/>
              <a:gd name="connsiteX7" fmla="*/ 6480006 w 9016699"/>
              <a:gd name="connsiteY7" fmla="*/ 7795347 h 8033868"/>
              <a:gd name="connsiteX8" fmla="*/ 4389696 w 9016699"/>
              <a:gd name="connsiteY8" fmla="*/ 7987178 h 8033868"/>
              <a:gd name="connsiteX9" fmla="*/ 3086984 w 9016699"/>
              <a:gd name="connsiteY9" fmla="*/ 7466023 h 8033868"/>
              <a:gd name="connsiteX10" fmla="*/ 3024300 w 9016699"/>
              <a:gd name="connsiteY10" fmla="*/ 7426965 h 8033868"/>
              <a:gd name="connsiteX11" fmla="*/ 519567 w 9016699"/>
              <a:gd name="connsiteY11" fmla="*/ 4922232 h 8033868"/>
              <a:gd name="connsiteX12" fmla="*/ 419495 w 9016699"/>
              <a:gd name="connsiteY12" fmla="*/ 4733719 h 8033868"/>
              <a:gd name="connsiteX13" fmla="*/ 3514 w 9016699"/>
              <a:gd name="connsiteY13" fmla="*/ 3245168 h 8033868"/>
              <a:gd name="connsiteX14" fmla="*/ 4193329 w 9016699"/>
              <a:gd name="connsiteY14" fmla="*/ 36108 h 8033868"/>
              <a:gd name="connsiteX15" fmla="*/ 5977677 w 9016699"/>
              <a:gd name="connsiteY15" fmla="*/ 722908 h 8033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016699" h="8033868">
                <a:moveTo>
                  <a:pt x="6078066" y="782055"/>
                </a:moveTo>
                <a:lnTo>
                  <a:pt x="8705208" y="3409197"/>
                </a:lnTo>
                <a:lnTo>
                  <a:pt x="8793057" y="3617452"/>
                </a:lnTo>
                <a:cubicBezTo>
                  <a:pt x="8935615" y="3988374"/>
                  <a:pt x="9016699" y="4381324"/>
                  <a:pt x="9016699" y="4793120"/>
                </a:cubicBezTo>
                <a:cubicBezTo>
                  <a:pt x="9008675" y="4960329"/>
                  <a:pt x="8989449" y="5120121"/>
                  <a:pt x="8960084" y="5272709"/>
                </a:cubicBezTo>
                <a:lnTo>
                  <a:pt x="8920563" y="5444162"/>
                </a:lnTo>
                <a:lnTo>
                  <a:pt x="6620466" y="7744259"/>
                </a:lnTo>
                <a:lnTo>
                  <a:pt x="6480006" y="7795347"/>
                </a:lnTo>
                <a:cubicBezTo>
                  <a:pt x="5726471" y="8035167"/>
                  <a:pt x="4953020" y="8083925"/>
                  <a:pt x="4389696" y="7987178"/>
                </a:cubicBezTo>
                <a:cubicBezTo>
                  <a:pt x="4014146" y="7922680"/>
                  <a:pt x="3559510" y="7740111"/>
                  <a:pt x="3086984" y="7466023"/>
                </a:cubicBezTo>
                <a:lnTo>
                  <a:pt x="3024300" y="7426965"/>
                </a:lnTo>
                <a:lnTo>
                  <a:pt x="519567" y="4922232"/>
                </a:lnTo>
                <a:lnTo>
                  <a:pt x="419495" y="4733719"/>
                </a:lnTo>
                <a:cubicBezTo>
                  <a:pt x="181303" y="4258474"/>
                  <a:pt x="28977" y="3756361"/>
                  <a:pt x="3514" y="3245168"/>
                </a:cubicBezTo>
                <a:cubicBezTo>
                  <a:pt x="-112889" y="908287"/>
                  <a:pt x="2691131" y="-221884"/>
                  <a:pt x="4193329" y="36108"/>
                </a:cubicBezTo>
                <a:cubicBezTo>
                  <a:pt x="4662766" y="116730"/>
                  <a:pt x="5309837" y="354143"/>
                  <a:pt x="5977677" y="72290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4A73D65-A2D4-C54D-8B57-E4B2A4EC1359}"/>
              </a:ext>
            </a:extLst>
          </p:cNvPr>
          <p:cNvSpPr>
            <a:spLocks noGrp="1"/>
          </p:cNvSpPr>
          <p:nvPr>
            <p:ph type="title"/>
          </p:nvPr>
        </p:nvSpPr>
        <p:spPr>
          <a:xfrm>
            <a:off x="807720" y="2349925"/>
            <a:ext cx="2441894" cy="2456442"/>
          </a:xfrm>
        </p:spPr>
        <p:txBody>
          <a:bodyPr>
            <a:normAutofit/>
          </a:bodyPr>
          <a:lstStyle/>
          <a:p>
            <a:pPr algn="l"/>
            <a:r>
              <a:rPr lang="en-US" sz="3200" dirty="0"/>
              <a:t>Implications for my practice in the future</a:t>
            </a:r>
          </a:p>
        </p:txBody>
      </p:sp>
      <p:sp>
        <p:nvSpPr>
          <p:cNvPr id="3" name="Content Placeholder 2">
            <a:extLst>
              <a:ext uri="{FF2B5EF4-FFF2-40B4-BE49-F238E27FC236}">
                <a16:creationId xmlns:a16="http://schemas.microsoft.com/office/drawing/2014/main" id="{054963C4-38D8-5148-AF92-F66BD5F9DCB1}"/>
              </a:ext>
            </a:extLst>
          </p:cNvPr>
          <p:cNvSpPr>
            <a:spLocks noGrp="1"/>
          </p:cNvSpPr>
          <p:nvPr>
            <p:ph idx="1"/>
          </p:nvPr>
        </p:nvSpPr>
        <p:spPr>
          <a:xfrm>
            <a:off x="4846319" y="1111249"/>
            <a:ext cx="6554001" cy="4635503"/>
          </a:xfrm>
        </p:spPr>
        <p:txBody>
          <a:bodyPr>
            <a:normAutofit/>
          </a:bodyPr>
          <a:lstStyle/>
          <a:p>
            <a:r>
              <a:rPr lang="en-US" dirty="0">
                <a:latin typeface="+mj-lt"/>
              </a:rPr>
              <a:t>Shared parental leave will promote gender equality.</a:t>
            </a:r>
          </a:p>
          <a:p>
            <a:r>
              <a:rPr lang="en-US" dirty="0">
                <a:latin typeface="+mj-lt"/>
              </a:rPr>
              <a:t>Governments and organizations will be careful to implement shared parental leaves in future.</a:t>
            </a:r>
          </a:p>
          <a:p>
            <a:r>
              <a:rPr lang="en-US" dirty="0">
                <a:latin typeface="+mj-lt"/>
              </a:rPr>
              <a:t>Having access to parental leave will help both parents to lead the family life they choose.</a:t>
            </a:r>
          </a:p>
          <a:p>
            <a:r>
              <a:rPr lang="en-US" dirty="0">
                <a:latin typeface="+mj-lt"/>
              </a:rPr>
              <a:t>Shared parental leave will be extended to same sex couples.</a:t>
            </a:r>
          </a:p>
          <a:p>
            <a:r>
              <a:rPr lang="en-US" dirty="0">
                <a:latin typeface="+mj-lt"/>
              </a:rPr>
              <a:t>Employees should receive statutory pay shared for parents to share between them while on shared parental leave.</a:t>
            </a:r>
          </a:p>
          <a:p>
            <a:r>
              <a:rPr lang="en-GB" dirty="0">
                <a:latin typeface="+mj-lt"/>
              </a:rPr>
              <a:t>Increase flexibility for employers and employees to reach agreement on how best to balance work and domestic needs without state interference.</a:t>
            </a:r>
          </a:p>
          <a:p>
            <a:endParaRPr lang="en-US" dirty="0"/>
          </a:p>
        </p:txBody>
      </p:sp>
    </p:spTree>
    <p:extLst>
      <p:ext uri="{BB962C8B-B14F-4D97-AF65-F5344CB8AC3E}">
        <p14:creationId xmlns:p14="http://schemas.microsoft.com/office/powerpoint/2010/main" val="179069011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DCFF4E-D3F2-5448-881F-4F6D44F3D6B9}"/>
              </a:ext>
            </a:extLst>
          </p:cNvPr>
          <p:cNvSpPr/>
          <p:nvPr/>
        </p:nvSpPr>
        <p:spPr>
          <a:xfrm>
            <a:off x="465647" y="443984"/>
            <a:ext cx="1579343" cy="400110"/>
          </a:xfrm>
          <a:prstGeom prst="rect">
            <a:avLst/>
          </a:prstGeom>
        </p:spPr>
        <p:txBody>
          <a:bodyPr wrap="none">
            <a:spAutoFit/>
          </a:bodyPr>
          <a:lstStyle/>
          <a:p>
            <a:r>
              <a:rPr lang="en-US" sz="2000" dirty="0"/>
              <a:t>References:</a:t>
            </a:r>
          </a:p>
        </p:txBody>
      </p:sp>
    </p:spTree>
    <p:extLst>
      <p:ext uri="{BB962C8B-B14F-4D97-AF65-F5344CB8AC3E}">
        <p14:creationId xmlns:p14="http://schemas.microsoft.com/office/powerpoint/2010/main" val="1190201258"/>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otalTime>40</TotalTime>
  <Words>1052</Words>
  <Application>Microsoft Macintosh PowerPoint</Application>
  <PresentationFormat>Widescreen</PresentationFormat>
  <Paragraphs>56</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 Light</vt:lpstr>
      <vt:lpstr>Rockwell</vt:lpstr>
      <vt:lpstr>Wingdings</vt:lpstr>
      <vt:lpstr>Atlas</vt:lpstr>
      <vt:lpstr>Critical reflection on how my understanding of Parental Leave Policies</vt:lpstr>
      <vt:lpstr>Reflection in Action and Reflection on Action (Schon, 2016) </vt:lpstr>
      <vt:lpstr>PowerPoint Presentation</vt:lpstr>
      <vt:lpstr>PowerPoint Presentation</vt:lpstr>
      <vt:lpstr>Recommendations for the future development of parental leave </vt:lpstr>
      <vt:lpstr>Implications for my practice in the future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Parental Leave Policies</dc:title>
  <dc:creator>Osas Moses</dc:creator>
  <cp:lastModifiedBy>Osas Moses</cp:lastModifiedBy>
  <cp:revision>4</cp:revision>
  <dcterms:created xsi:type="dcterms:W3CDTF">2019-12-11T13:08:19Z</dcterms:created>
  <dcterms:modified xsi:type="dcterms:W3CDTF">2019-12-11T13:48:35Z</dcterms:modified>
</cp:coreProperties>
</file>